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42" r:id="rId4"/>
  </p:sldMasterIdLst>
  <p:notesMasterIdLst>
    <p:notesMasterId r:id="rId21"/>
  </p:notesMasterIdLst>
  <p:handoutMasterIdLst>
    <p:handoutMasterId r:id="rId22"/>
  </p:handoutMasterIdLst>
  <p:sldIdLst>
    <p:sldId id="298" r:id="rId5"/>
    <p:sldId id="297" r:id="rId6"/>
    <p:sldId id="303" r:id="rId7"/>
    <p:sldId id="301" r:id="rId8"/>
    <p:sldId id="308" r:id="rId9"/>
    <p:sldId id="310" r:id="rId10"/>
    <p:sldId id="307" r:id="rId11"/>
    <p:sldId id="299" r:id="rId12"/>
    <p:sldId id="312" r:id="rId13"/>
    <p:sldId id="306" r:id="rId14"/>
    <p:sldId id="292" r:id="rId15"/>
    <p:sldId id="311" r:id="rId16"/>
    <p:sldId id="314" r:id="rId17"/>
    <p:sldId id="296" r:id="rId18"/>
    <p:sldId id="315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10" autoAdjust="0"/>
    <p:restoredTop sz="76870" autoAdjust="0"/>
  </p:normalViewPr>
  <p:slideViewPr>
    <p:cSldViewPr snapToGrid="0">
      <p:cViewPr varScale="1">
        <p:scale>
          <a:sx n="85" d="100"/>
          <a:sy n="85" d="100"/>
        </p:scale>
        <p:origin x="824" y="176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C:\Users\bonma1\AppData\Local\Microsoft\Windows\INetCache\Content.Outlook\MCR1NSD0\city_COI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[city_COI.csv]Sheet1!PivotTable6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Cost of Living Index vs Salary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>
        <c:manualLayout>
          <c:layoutTarget val="inner"/>
          <c:xMode val="edge"/>
          <c:yMode val="edge"/>
          <c:x val="0.0563588303063603"/>
          <c:y val="0.102986263411315"/>
          <c:w val="0.892903782269033"/>
          <c:h val="0.60173753231145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Sheet1!$C$3</c:f>
              <c:strCache>
                <c:ptCount val="1"/>
                <c:pt idx="0">
                  <c:v> Salary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Sheet1!$A$4:$A$28</c:f>
              <c:strCache>
                <c:ptCount val="24"/>
                <c:pt idx="0">
                  <c:v>San Jose, CA</c:v>
                </c:pt>
                <c:pt idx="1">
                  <c:v>Cambridge, MA</c:v>
                </c:pt>
                <c:pt idx="2">
                  <c:v>San Francisco, CA</c:v>
                </c:pt>
                <c:pt idx="3">
                  <c:v>Palo Alto, CA</c:v>
                </c:pt>
                <c:pt idx="4">
                  <c:v>Raleigh-Durham, NC</c:v>
                </c:pt>
                <c:pt idx="5">
                  <c:v>Boston, MA</c:v>
                </c:pt>
                <c:pt idx="6">
                  <c:v>Arlington, VA</c:v>
                </c:pt>
                <c:pt idx="7">
                  <c:v>Seattle, WA</c:v>
                </c:pt>
                <c:pt idx="8">
                  <c:v>Denver, CO</c:v>
                </c:pt>
                <c:pt idx="9">
                  <c:v>Washington, DC</c:v>
                </c:pt>
                <c:pt idx="10">
                  <c:v>New York, NY</c:v>
                </c:pt>
                <c:pt idx="11">
                  <c:v>Pittsburg, PA</c:v>
                </c:pt>
                <c:pt idx="12">
                  <c:v>Chicago, IL</c:v>
                </c:pt>
                <c:pt idx="13">
                  <c:v>Philadelphia, PA</c:v>
                </c:pt>
                <c:pt idx="14">
                  <c:v>Dallas, TX</c:v>
                </c:pt>
                <c:pt idx="15">
                  <c:v>Los Angeles, CA</c:v>
                </c:pt>
                <c:pt idx="16">
                  <c:v>Portland, OR</c:v>
                </c:pt>
                <c:pt idx="17">
                  <c:v>Austin, TX</c:v>
                </c:pt>
                <c:pt idx="18">
                  <c:v>Hartford, CT</c:v>
                </c:pt>
                <c:pt idx="19">
                  <c:v>Atlanta, GA</c:v>
                </c:pt>
                <c:pt idx="20">
                  <c:v>Charlotte, NC</c:v>
                </c:pt>
                <c:pt idx="21">
                  <c:v>San Antonio, TX</c:v>
                </c:pt>
                <c:pt idx="22">
                  <c:v>Irving, TX</c:v>
                </c:pt>
                <c:pt idx="23">
                  <c:v>Houston, TX</c:v>
                </c:pt>
              </c:strCache>
            </c:strRef>
          </c:cat>
          <c:val>
            <c:numRef>
              <c:f>Sheet1!$C$4:$C$28</c:f>
              <c:numCache>
                <c:formatCode>"$"#,##0</c:formatCode>
                <c:ptCount val="24"/>
                <c:pt idx="0">
                  <c:v>135000.0</c:v>
                </c:pt>
                <c:pt idx="1">
                  <c:v>119625.0</c:v>
                </c:pt>
                <c:pt idx="2">
                  <c:v>117851.15</c:v>
                </c:pt>
                <c:pt idx="3">
                  <c:v>117378.25</c:v>
                </c:pt>
                <c:pt idx="4">
                  <c:v>115000.0</c:v>
                </c:pt>
                <c:pt idx="5">
                  <c:v>109600.0</c:v>
                </c:pt>
                <c:pt idx="6">
                  <c:v>105000.0</c:v>
                </c:pt>
                <c:pt idx="7">
                  <c:v>104000.0</c:v>
                </c:pt>
                <c:pt idx="8">
                  <c:v>98800.0</c:v>
                </c:pt>
                <c:pt idx="9">
                  <c:v>94000.0</c:v>
                </c:pt>
                <c:pt idx="10">
                  <c:v>85132.5</c:v>
                </c:pt>
                <c:pt idx="11">
                  <c:v>83750.0</c:v>
                </c:pt>
                <c:pt idx="12">
                  <c:v>83580.0</c:v>
                </c:pt>
                <c:pt idx="13">
                  <c:v>83200.0</c:v>
                </c:pt>
                <c:pt idx="14">
                  <c:v>82500.0</c:v>
                </c:pt>
                <c:pt idx="15">
                  <c:v>79000.0</c:v>
                </c:pt>
                <c:pt idx="16">
                  <c:v>77500.0</c:v>
                </c:pt>
                <c:pt idx="17">
                  <c:v>74880.0</c:v>
                </c:pt>
                <c:pt idx="18">
                  <c:v>73447.75</c:v>
                </c:pt>
                <c:pt idx="19">
                  <c:v>70000.0</c:v>
                </c:pt>
                <c:pt idx="20">
                  <c:v>67500.0</c:v>
                </c:pt>
                <c:pt idx="21">
                  <c:v>65520.0</c:v>
                </c:pt>
                <c:pt idx="22">
                  <c:v>55000.0</c:v>
                </c:pt>
                <c:pt idx="23">
                  <c:v>40800.0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5DF-49AC-B3F6-CC77D6611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580192"/>
        <c:axId val="9338912"/>
      </c:barChart>
      <c:lineChart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Cost of Living Index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Sheet1!$A$4:$A$28</c:f>
              <c:strCache>
                <c:ptCount val="24"/>
                <c:pt idx="0">
                  <c:v>San Jose, CA</c:v>
                </c:pt>
                <c:pt idx="1">
                  <c:v>Cambridge, MA</c:v>
                </c:pt>
                <c:pt idx="2">
                  <c:v>San Francisco, CA</c:v>
                </c:pt>
                <c:pt idx="3">
                  <c:v>Palo Alto, CA</c:v>
                </c:pt>
                <c:pt idx="4">
                  <c:v>Raleigh-Durham, NC</c:v>
                </c:pt>
                <c:pt idx="5">
                  <c:v>Boston, MA</c:v>
                </c:pt>
                <c:pt idx="6">
                  <c:v>Arlington, VA</c:v>
                </c:pt>
                <c:pt idx="7">
                  <c:v>Seattle, WA</c:v>
                </c:pt>
                <c:pt idx="8">
                  <c:v>Denver, CO</c:v>
                </c:pt>
                <c:pt idx="9">
                  <c:v>Washington, DC</c:v>
                </c:pt>
                <c:pt idx="10">
                  <c:v>New York, NY</c:v>
                </c:pt>
                <c:pt idx="11">
                  <c:v>Pittsburg, PA</c:v>
                </c:pt>
                <c:pt idx="12">
                  <c:v>Chicago, IL</c:v>
                </c:pt>
                <c:pt idx="13">
                  <c:v>Philadelphia, PA</c:v>
                </c:pt>
                <c:pt idx="14">
                  <c:v>Dallas, TX</c:v>
                </c:pt>
                <c:pt idx="15">
                  <c:v>Los Angeles, CA</c:v>
                </c:pt>
                <c:pt idx="16">
                  <c:v>Portland, OR</c:v>
                </c:pt>
                <c:pt idx="17">
                  <c:v>Austin, TX</c:v>
                </c:pt>
                <c:pt idx="18">
                  <c:v>Hartford, CT</c:v>
                </c:pt>
                <c:pt idx="19">
                  <c:v>Atlanta, GA</c:v>
                </c:pt>
                <c:pt idx="20">
                  <c:v>Charlotte, NC</c:v>
                </c:pt>
                <c:pt idx="21">
                  <c:v>San Antonio, TX</c:v>
                </c:pt>
                <c:pt idx="22">
                  <c:v>Irving, TX</c:v>
                </c:pt>
                <c:pt idx="23">
                  <c:v>Houston, TX</c:v>
                </c:pt>
              </c:strCache>
            </c:strRef>
          </c:cat>
          <c:val>
            <c:numRef>
              <c:f>Sheet1!$B$4:$B$28</c:f>
              <c:numCache>
                <c:formatCode>General</c:formatCode>
                <c:ptCount val="24"/>
                <c:pt idx="0">
                  <c:v>78.64</c:v>
                </c:pt>
                <c:pt idx="1">
                  <c:v>82.88</c:v>
                </c:pt>
                <c:pt idx="2">
                  <c:v>91.51</c:v>
                </c:pt>
                <c:pt idx="3">
                  <c:v>91.51</c:v>
                </c:pt>
                <c:pt idx="4">
                  <c:v>69.8</c:v>
                </c:pt>
                <c:pt idx="5">
                  <c:v>82.88</c:v>
                </c:pt>
                <c:pt idx="6">
                  <c:v>80.1591428599999</c:v>
                </c:pt>
                <c:pt idx="7">
                  <c:v>85.77</c:v>
                </c:pt>
                <c:pt idx="8">
                  <c:v>73.3</c:v>
                </c:pt>
                <c:pt idx="9">
                  <c:v>87.74</c:v>
                </c:pt>
                <c:pt idx="10">
                  <c:v>100.0</c:v>
                </c:pt>
                <c:pt idx="11">
                  <c:v>73.61</c:v>
                </c:pt>
                <c:pt idx="12">
                  <c:v>80.17999999999998</c:v>
                </c:pt>
                <c:pt idx="13">
                  <c:v>78.84</c:v>
                </c:pt>
                <c:pt idx="14">
                  <c:v>68.03</c:v>
                </c:pt>
                <c:pt idx="15">
                  <c:v>76.55</c:v>
                </c:pt>
                <c:pt idx="16">
                  <c:v>78.63</c:v>
                </c:pt>
                <c:pt idx="17">
                  <c:v>67.79</c:v>
                </c:pt>
                <c:pt idx="18">
                  <c:v>72.84623929</c:v>
                </c:pt>
                <c:pt idx="19">
                  <c:v>73.89</c:v>
                </c:pt>
                <c:pt idx="20">
                  <c:v>72.4</c:v>
                </c:pt>
                <c:pt idx="21">
                  <c:v>65.78</c:v>
                </c:pt>
                <c:pt idx="22">
                  <c:v>63.82</c:v>
                </c:pt>
                <c:pt idx="23">
                  <c:v>65.13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5DF-49AC-B3F6-CC77D6611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5440080"/>
        <c:axId val="-25441856"/>
      </c:lineChart>
      <c:catAx>
        <c:axId val="1158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38912"/>
        <c:crosses val="autoZero"/>
        <c:auto val="1"/>
        <c:lblAlgn val="ctr"/>
        <c:lblOffset val="100"/>
        <c:noMultiLvlLbl val="0"/>
      </c:catAx>
      <c:valAx>
        <c:axId val="9338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0192"/>
        <c:crosses val="autoZero"/>
        <c:crossBetween val="between"/>
      </c:valAx>
      <c:valAx>
        <c:axId val="-254418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5440080"/>
        <c:crosses val="max"/>
        <c:crossBetween val="between"/>
      </c:valAx>
      <c:catAx>
        <c:axId val="-25440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54418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90610472482995"/>
          <c:y val="0.906287120043254"/>
          <c:w val="0.44834614487035"/>
          <c:h val="0.09371287995674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7ACA6-352A-174D-96FF-66E775AAEA48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C3E23E-6D45-8D4C-9500-F84923A0D3AE}">
      <dgm:prSet phldrT="[Text]"/>
      <dgm:spPr/>
      <dgm:t>
        <a:bodyPr/>
        <a:lstStyle/>
        <a:p>
          <a:r>
            <a:rPr lang="en-US" dirty="0" smtClean="0"/>
            <a:t>Define the scope based on business understanding</a:t>
          </a:r>
          <a:endParaRPr lang="en-US" dirty="0"/>
        </a:p>
      </dgm:t>
    </dgm:pt>
    <dgm:pt modelId="{CF1BB72F-69E2-DC48-8AD6-20BB8D4D2917}" type="parTrans" cxnId="{756F59D0-CF85-FF42-BB1F-EC6D5CD10022}">
      <dgm:prSet/>
      <dgm:spPr/>
      <dgm:t>
        <a:bodyPr/>
        <a:lstStyle/>
        <a:p>
          <a:endParaRPr lang="en-US"/>
        </a:p>
      </dgm:t>
    </dgm:pt>
    <dgm:pt modelId="{46CE497E-1C08-C647-9AF2-6FD1D7530F1A}" type="sibTrans" cxnId="{756F59D0-CF85-FF42-BB1F-EC6D5CD10022}">
      <dgm:prSet/>
      <dgm:spPr/>
      <dgm:t>
        <a:bodyPr/>
        <a:lstStyle/>
        <a:p>
          <a:endParaRPr lang="en-US"/>
        </a:p>
      </dgm:t>
    </dgm:pt>
    <dgm:pt modelId="{860C3E8D-FEC7-C141-B04A-A5F1F81FC2C4}">
      <dgm:prSet phldrT="[Text]"/>
      <dgm:spPr/>
      <dgm:t>
        <a:bodyPr/>
        <a:lstStyle/>
        <a:p>
          <a:r>
            <a:rPr lang="en-US" dirty="0" smtClean="0"/>
            <a:t>Web scrapping</a:t>
          </a:r>
          <a:endParaRPr lang="en-US" dirty="0"/>
        </a:p>
      </dgm:t>
    </dgm:pt>
    <dgm:pt modelId="{5FCEE9EB-48D0-4444-8409-CAAD52DBCB99}" type="parTrans" cxnId="{2198C703-2768-8C44-B4ED-68432EF48205}">
      <dgm:prSet/>
      <dgm:spPr/>
      <dgm:t>
        <a:bodyPr/>
        <a:lstStyle/>
        <a:p>
          <a:endParaRPr lang="en-US"/>
        </a:p>
      </dgm:t>
    </dgm:pt>
    <dgm:pt modelId="{563A8090-F668-8349-A0F9-67C38EDDEA6C}" type="sibTrans" cxnId="{2198C703-2768-8C44-B4ED-68432EF48205}">
      <dgm:prSet/>
      <dgm:spPr/>
      <dgm:t>
        <a:bodyPr/>
        <a:lstStyle/>
        <a:p>
          <a:endParaRPr lang="en-US"/>
        </a:p>
      </dgm:t>
    </dgm:pt>
    <dgm:pt modelId="{6F58EBF0-07F8-504B-AFD1-3E2C1DE53DAE}">
      <dgm:prSet phldrT="[Text]"/>
      <dgm:spPr/>
      <dgm:t>
        <a:bodyPr/>
        <a:lstStyle/>
        <a:p>
          <a:r>
            <a:rPr lang="en-US" dirty="0" smtClean="0"/>
            <a:t>Initial data processing and exploratory analysis </a:t>
          </a:r>
          <a:endParaRPr lang="en-US" dirty="0"/>
        </a:p>
      </dgm:t>
    </dgm:pt>
    <dgm:pt modelId="{6AC90207-1329-2547-B4E7-1AF59C8C035A}" type="parTrans" cxnId="{52B40684-0907-0B4B-AB2D-C3F1DE23FE72}">
      <dgm:prSet/>
      <dgm:spPr/>
      <dgm:t>
        <a:bodyPr/>
        <a:lstStyle/>
        <a:p>
          <a:endParaRPr lang="en-US"/>
        </a:p>
      </dgm:t>
    </dgm:pt>
    <dgm:pt modelId="{B5686944-CB21-9E4E-8204-41D1E1C8A3DF}" type="sibTrans" cxnId="{52B40684-0907-0B4B-AB2D-C3F1DE23FE72}">
      <dgm:prSet/>
      <dgm:spPr/>
      <dgm:t>
        <a:bodyPr/>
        <a:lstStyle/>
        <a:p>
          <a:endParaRPr lang="en-US"/>
        </a:p>
      </dgm:t>
    </dgm:pt>
    <dgm:pt modelId="{762D8D01-FB30-8247-9ED7-EC18A43E469D}">
      <dgm:prSet phldrT="[Text]"/>
      <dgm:spPr/>
      <dgm:t>
        <a:bodyPr/>
        <a:lstStyle/>
        <a:p>
          <a:r>
            <a:rPr lang="en-US" dirty="0" smtClean="0"/>
            <a:t>Text cleaning and processing</a:t>
          </a:r>
          <a:endParaRPr lang="en-US" dirty="0"/>
        </a:p>
      </dgm:t>
    </dgm:pt>
    <dgm:pt modelId="{4956CF54-2FBA-F443-90B0-4B38E35ABBBD}" type="parTrans" cxnId="{874DFDEE-3990-094F-9E16-7470663AFCEE}">
      <dgm:prSet/>
      <dgm:spPr/>
      <dgm:t>
        <a:bodyPr/>
        <a:lstStyle/>
        <a:p>
          <a:endParaRPr lang="en-US"/>
        </a:p>
      </dgm:t>
    </dgm:pt>
    <dgm:pt modelId="{802798E6-04F2-8547-A036-0B254E967776}" type="sibTrans" cxnId="{874DFDEE-3990-094F-9E16-7470663AFCEE}">
      <dgm:prSet/>
      <dgm:spPr/>
      <dgm:t>
        <a:bodyPr/>
        <a:lstStyle/>
        <a:p>
          <a:endParaRPr lang="en-US"/>
        </a:p>
      </dgm:t>
    </dgm:pt>
    <dgm:pt modelId="{016F78DB-4B16-984A-B5C1-3E4E147857C1}">
      <dgm:prSet phldrT="[Text]"/>
      <dgm:spPr/>
      <dgm:t>
        <a:bodyPr/>
        <a:lstStyle/>
        <a:p>
          <a:r>
            <a:rPr lang="en-US" dirty="0" smtClean="0"/>
            <a:t>Build machine learning and deep learning models</a:t>
          </a:r>
          <a:endParaRPr lang="en-US" dirty="0"/>
        </a:p>
      </dgm:t>
    </dgm:pt>
    <dgm:pt modelId="{4755FB3F-EB39-E340-A990-1A8697D6D061}" type="parTrans" cxnId="{1ACC3AA0-86A3-2F4B-932A-55B081B03488}">
      <dgm:prSet/>
      <dgm:spPr/>
      <dgm:t>
        <a:bodyPr/>
        <a:lstStyle/>
        <a:p>
          <a:endParaRPr lang="en-US"/>
        </a:p>
      </dgm:t>
    </dgm:pt>
    <dgm:pt modelId="{2D796350-0544-B04D-BDD5-2B4AA68443C8}" type="sibTrans" cxnId="{1ACC3AA0-86A3-2F4B-932A-55B081B03488}">
      <dgm:prSet/>
      <dgm:spPr/>
      <dgm:t>
        <a:bodyPr/>
        <a:lstStyle/>
        <a:p>
          <a:endParaRPr lang="en-US"/>
        </a:p>
      </dgm:t>
    </dgm:pt>
    <dgm:pt modelId="{86D539EF-B075-324B-8A88-D38D7BAA0DBE}">
      <dgm:prSet phldrT="[Text]"/>
      <dgm:spPr/>
      <dgm:t>
        <a:bodyPr/>
        <a:lstStyle/>
        <a:p>
          <a:r>
            <a:rPr lang="en-US" dirty="0" smtClean="0"/>
            <a:t>Model tuning and evaluation</a:t>
          </a:r>
          <a:endParaRPr lang="en-US" dirty="0"/>
        </a:p>
      </dgm:t>
    </dgm:pt>
    <dgm:pt modelId="{8A2AC420-E62F-A245-B386-6E60EC9C2C9A}" type="parTrans" cxnId="{AD0D33F8-E81B-D442-90EF-C31C2FBBF548}">
      <dgm:prSet/>
      <dgm:spPr/>
      <dgm:t>
        <a:bodyPr/>
        <a:lstStyle/>
        <a:p>
          <a:endParaRPr lang="en-US"/>
        </a:p>
      </dgm:t>
    </dgm:pt>
    <dgm:pt modelId="{DCA6E57E-AB5D-544C-BCD3-D8D0AC88CB77}" type="sibTrans" cxnId="{AD0D33F8-E81B-D442-90EF-C31C2FBBF548}">
      <dgm:prSet/>
      <dgm:spPr/>
      <dgm:t>
        <a:bodyPr/>
        <a:lstStyle/>
        <a:p>
          <a:endParaRPr lang="en-US"/>
        </a:p>
      </dgm:t>
    </dgm:pt>
    <dgm:pt modelId="{38665D53-A327-E447-BDEA-C702E7654260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AC3CBFAD-7B7F-4247-8C77-6DC6E64366EE}" type="parTrans" cxnId="{564C4731-1908-E04B-92F9-BFE7F1975498}">
      <dgm:prSet/>
      <dgm:spPr/>
      <dgm:t>
        <a:bodyPr/>
        <a:lstStyle/>
        <a:p>
          <a:endParaRPr lang="en-US"/>
        </a:p>
      </dgm:t>
    </dgm:pt>
    <dgm:pt modelId="{515A51FF-47A3-034E-AB59-DD20857BB87B}" type="sibTrans" cxnId="{564C4731-1908-E04B-92F9-BFE7F1975498}">
      <dgm:prSet/>
      <dgm:spPr/>
      <dgm:t>
        <a:bodyPr/>
        <a:lstStyle/>
        <a:p>
          <a:endParaRPr lang="en-US"/>
        </a:p>
      </dgm:t>
    </dgm:pt>
    <dgm:pt modelId="{FC9CBAE8-2859-344A-BC91-FAF77CD122F0}" type="pres">
      <dgm:prSet presAssocID="{8947ACA6-352A-174D-96FF-66E775AAEA4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E2AA1C-8320-464D-84BA-249A47D4FCE2}" type="pres">
      <dgm:prSet presAssocID="{2BC3E23E-6D45-8D4C-9500-F84923A0D3A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21507-EDB4-D64A-9B2F-CF7ED00E3963}" type="pres">
      <dgm:prSet presAssocID="{46CE497E-1C08-C647-9AF2-6FD1D7530F1A}" presName="sibTrans" presStyleLbl="sibTrans2D1" presStyleIdx="0" presStyleCnt="6"/>
      <dgm:spPr/>
      <dgm:t>
        <a:bodyPr/>
        <a:lstStyle/>
        <a:p>
          <a:endParaRPr lang="en-US"/>
        </a:p>
      </dgm:t>
    </dgm:pt>
    <dgm:pt modelId="{380F20D2-AA8E-064F-93BE-49AA0C384563}" type="pres">
      <dgm:prSet presAssocID="{46CE497E-1C08-C647-9AF2-6FD1D7530F1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C259DC96-B335-3D4D-B4AE-9F147196CE46}" type="pres">
      <dgm:prSet presAssocID="{860C3E8D-FEC7-C141-B04A-A5F1F81FC2C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D2021-DFC3-0742-BE10-5B5E2E8BCD19}" type="pres">
      <dgm:prSet presAssocID="{563A8090-F668-8349-A0F9-67C38EDDEA6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C3F02B-FE43-164F-AB1C-75283BE804B4}" type="pres">
      <dgm:prSet presAssocID="{563A8090-F668-8349-A0F9-67C38EDDEA6C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8075BCB4-5AA8-6247-AE6E-5195151D3E0B}" type="pres">
      <dgm:prSet presAssocID="{6F58EBF0-07F8-504B-AFD1-3E2C1DE53DAE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B5E1C-8E5B-C841-BA9B-AE00548F8B40}" type="pres">
      <dgm:prSet presAssocID="{B5686944-CB21-9E4E-8204-41D1E1C8A3D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03FFF225-1DB0-1F49-85C5-D7A1DF9C84B3}" type="pres">
      <dgm:prSet presAssocID="{B5686944-CB21-9E4E-8204-41D1E1C8A3DF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01442E46-7F38-AF43-9D26-5DEE1BDEC4D0}" type="pres">
      <dgm:prSet presAssocID="{762D8D01-FB30-8247-9ED7-EC18A43E469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721DFF-8162-2B4A-8EE9-E1AAD453B7CD}" type="pres">
      <dgm:prSet presAssocID="{802798E6-04F2-8547-A036-0B254E967776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BB605F1-56D3-F744-8010-A76414531BE0}" type="pres">
      <dgm:prSet presAssocID="{802798E6-04F2-8547-A036-0B254E96777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0510F42B-7031-C34A-91C4-3AF4826D7AA9}" type="pres">
      <dgm:prSet presAssocID="{016F78DB-4B16-984A-B5C1-3E4E147857C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75F1D-F3F5-3247-912E-5ACA6EC37EDB}" type="pres">
      <dgm:prSet presAssocID="{2D796350-0544-B04D-BDD5-2B4AA68443C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63AF486-2C23-2547-A4BD-FA35FC1F8DC4}" type="pres">
      <dgm:prSet presAssocID="{2D796350-0544-B04D-BDD5-2B4AA68443C8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06D18822-9EDD-8C41-90E3-E525E1912B33}" type="pres">
      <dgm:prSet presAssocID="{86D539EF-B075-324B-8A88-D38D7BAA0DB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2025B2-B667-8F44-B926-49FA1EC2B5A4}" type="pres">
      <dgm:prSet presAssocID="{DCA6E57E-AB5D-544C-BCD3-D8D0AC88CB77}" presName="sibTrans" presStyleLbl="sibTrans2D1" presStyleIdx="5" presStyleCnt="6"/>
      <dgm:spPr/>
      <dgm:t>
        <a:bodyPr/>
        <a:lstStyle/>
        <a:p>
          <a:endParaRPr lang="en-US"/>
        </a:p>
      </dgm:t>
    </dgm:pt>
    <dgm:pt modelId="{BCEF0401-05FD-334A-A16A-08823F9C66FC}" type="pres">
      <dgm:prSet presAssocID="{DCA6E57E-AB5D-544C-BCD3-D8D0AC88CB77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2DB94B3-C1E9-074E-A6C8-4EC104B01B92}" type="pres">
      <dgm:prSet presAssocID="{38665D53-A327-E447-BDEA-C702E765426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B40684-0907-0B4B-AB2D-C3F1DE23FE72}" srcId="{8947ACA6-352A-174D-96FF-66E775AAEA48}" destId="{6F58EBF0-07F8-504B-AFD1-3E2C1DE53DAE}" srcOrd="2" destOrd="0" parTransId="{6AC90207-1329-2547-B4E7-1AF59C8C035A}" sibTransId="{B5686944-CB21-9E4E-8204-41D1E1C8A3DF}"/>
    <dgm:cxn modelId="{AD0D33F8-E81B-D442-90EF-C31C2FBBF548}" srcId="{8947ACA6-352A-174D-96FF-66E775AAEA48}" destId="{86D539EF-B075-324B-8A88-D38D7BAA0DBE}" srcOrd="5" destOrd="0" parTransId="{8A2AC420-E62F-A245-B386-6E60EC9C2C9A}" sibTransId="{DCA6E57E-AB5D-544C-BCD3-D8D0AC88CB77}"/>
    <dgm:cxn modelId="{3550F640-756A-1E4C-AFEF-BE5B53DC3A90}" type="presOf" srcId="{016F78DB-4B16-984A-B5C1-3E4E147857C1}" destId="{0510F42B-7031-C34A-91C4-3AF4826D7AA9}" srcOrd="0" destOrd="0" presId="urn:microsoft.com/office/officeart/2005/8/layout/process5"/>
    <dgm:cxn modelId="{A49190A1-C8B6-F641-9E87-9F4A2AC25201}" type="presOf" srcId="{DCA6E57E-AB5D-544C-BCD3-D8D0AC88CB77}" destId="{BC2025B2-B667-8F44-B926-49FA1EC2B5A4}" srcOrd="0" destOrd="0" presId="urn:microsoft.com/office/officeart/2005/8/layout/process5"/>
    <dgm:cxn modelId="{77702ABF-1070-2846-98B7-C9B5DE085140}" type="presOf" srcId="{2BC3E23E-6D45-8D4C-9500-F84923A0D3AE}" destId="{E1E2AA1C-8320-464D-84BA-249A47D4FCE2}" srcOrd="0" destOrd="0" presId="urn:microsoft.com/office/officeart/2005/8/layout/process5"/>
    <dgm:cxn modelId="{EC8C4C53-8ADF-0B4C-B384-948FC2835A15}" type="presOf" srcId="{6F58EBF0-07F8-504B-AFD1-3E2C1DE53DAE}" destId="{8075BCB4-5AA8-6247-AE6E-5195151D3E0B}" srcOrd="0" destOrd="0" presId="urn:microsoft.com/office/officeart/2005/8/layout/process5"/>
    <dgm:cxn modelId="{607441D5-9005-464F-9869-496147DF6513}" type="presOf" srcId="{802798E6-04F2-8547-A036-0B254E967776}" destId="{69721DFF-8162-2B4A-8EE9-E1AAD453B7CD}" srcOrd="0" destOrd="0" presId="urn:microsoft.com/office/officeart/2005/8/layout/process5"/>
    <dgm:cxn modelId="{61AB829F-A622-0740-A8D4-A2065390A028}" type="presOf" srcId="{86D539EF-B075-324B-8A88-D38D7BAA0DBE}" destId="{06D18822-9EDD-8C41-90E3-E525E1912B33}" srcOrd="0" destOrd="0" presId="urn:microsoft.com/office/officeart/2005/8/layout/process5"/>
    <dgm:cxn modelId="{756F59D0-CF85-FF42-BB1F-EC6D5CD10022}" srcId="{8947ACA6-352A-174D-96FF-66E775AAEA48}" destId="{2BC3E23E-6D45-8D4C-9500-F84923A0D3AE}" srcOrd="0" destOrd="0" parTransId="{CF1BB72F-69E2-DC48-8AD6-20BB8D4D2917}" sibTransId="{46CE497E-1C08-C647-9AF2-6FD1D7530F1A}"/>
    <dgm:cxn modelId="{7FF54A87-2517-7643-9B9C-313E3BD6B2DC}" type="presOf" srcId="{2D796350-0544-B04D-BDD5-2B4AA68443C8}" destId="{163AF486-2C23-2547-A4BD-FA35FC1F8DC4}" srcOrd="1" destOrd="0" presId="urn:microsoft.com/office/officeart/2005/8/layout/process5"/>
    <dgm:cxn modelId="{1ACC3AA0-86A3-2F4B-932A-55B081B03488}" srcId="{8947ACA6-352A-174D-96FF-66E775AAEA48}" destId="{016F78DB-4B16-984A-B5C1-3E4E147857C1}" srcOrd="4" destOrd="0" parTransId="{4755FB3F-EB39-E340-A990-1A8697D6D061}" sibTransId="{2D796350-0544-B04D-BDD5-2B4AA68443C8}"/>
    <dgm:cxn modelId="{456BC1C1-4498-2945-8B45-7C467E9B20F0}" type="presOf" srcId="{762D8D01-FB30-8247-9ED7-EC18A43E469D}" destId="{01442E46-7F38-AF43-9D26-5DEE1BDEC4D0}" srcOrd="0" destOrd="0" presId="urn:microsoft.com/office/officeart/2005/8/layout/process5"/>
    <dgm:cxn modelId="{4FC65DC1-FE3B-AD4B-AF00-9094F72210BE}" type="presOf" srcId="{8947ACA6-352A-174D-96FF-66E775AAEA48}" destId="{FC9CBAE8-2859-344A-BC91-FAF77CD122F0}" srcOrd="0" destOrd="0" presId="urn:microsoft.com/office/officeart/2005/8/layout/process5"/>
    <dgm:cxn modelId="{2198C703-2768-8C44-B4ED-68432EF48205}" srcId="{8947ACA6-352A-174D-96FF-66E775AAEA48}" destId="{860C3E8D-FEC7-C141-B04A-A5F1F81FC2C4}" srcOrd="1" destOrd="0" parTransId="{5FCEE9EB-48D0-4444-8409-CAAD52DBCB99}" sibTransId="{563A8090-F668-8349-A0F9-67C38EDDEA6C}"/>
    <dgm:cxn modelId="{46B61D21-375E-5E41-8A0D-15A4401E227A}" type="presOf" srcId="{2D796350-0544-B04D-BDD5-2B4AA68443C8}" destId="{DA975F1D-F3F5-3247-912E-5ACA6EC37EDB}" srcOrd="0" destOrd="0" presId="urn:microsoft.com/office/officeart/2005/8/layout/process5"/>
    <dgm:cxn modelId="{323B899E-0B1C-9E4D-80A1-D6EEE6E6A15C}" type="presOf" srcId="{B5686944-CB21-9E4E-8204-41D1E1C8A3DF}" destId="{8B1B5E1C-8E5B-C841-BA9B-AE00548F8B40}" srcOrd="0" destOrd="0" presId="urn:microsoft.com/office/officeart/2005/8/layout/process5"/>
    <dgm:cxn modelId="{7BDE4660-BAD9-A349-A239-51AF587978CD}" type="presOf" srcId="{38665D53-A327-E447-BDEA-C702E7654260}" destId="{72DB94B3-C1E9-074E-A6C8-4EC104B01B92}" srcOrd="0" destOrd="0" presId="urn:microsoft.com/office/officeart/2005/8/layout/process5"/>
    <dgm:cxn modelId="{564C4731-1908-E04B-92F9-BFE7F1975498}" srcId="{8947ACA6-352A-174D-96FF-66E775AAEA48}" destId="{38665D53-A327-E447-BDEA-C702E7654260}" srcOrd="6" destOrd="0" parTransId="{AC3CBFAD-7B7F-4247-8C77-6DC6E64366EE}" sibTransId="{515A51FF-47A3-034E-AB59-DD20857BB87B}"/>
    <dgm:cxn modelId="{8E8A1919-1E72-8544-83E1-0FA62E0864E2}" type="presOf" srcId="{46CE497E-1C08-C647-9AF2-6FD1D7530F1A}" destId="{380F20D2-AA8E-064F-93BE-49AA0C384563}" srcOrd="1" destOrd="0" presId="urn:microsoft.com/office/officeart/2005/8/layout/process5"/>
    <dgm:cxn modelId="{874DFDEE-3990-094F-9E16-7470663AFCEE}" srcId="{8947ACA6-352A-174D-96FF-66E775AAEA48}" destId="{762D8D01-FB30-8247-9ED7-EC18A43E469D}" srcOrd="3" destOrd="0" parTransId="{4956CF54-2FBA-F443-90B0-4B38E35ABBBD}" sibTransId="{802798E6-04F2-8547-A036-0B254E967776}"/>
    <dgm:cxn modelId="{3E9D1118-7CE1-A242-B932-A6B7D1FE09BE}" type="presOf" srcId="{802798E6-04F2-8547-A036-0B254E967776}" destId="{5BB605F1-56D3-F744-8010-A76414531BE0}" srcOrd="1" destOrd="0" presId="urn:microsoft.com/office/officeart/2005/8/layout/process5"/>
    <dgm:cxn modelId="{FAB2DDD1-E385-6A46-BFC6-75A28B5A1070}" type="presOf" srcId="{860C3E8D-FEC7-C141-B04A-A5F1F81FC2C4}" destId="{C259DC96-B335-3D4D-B4AE-9F147196CE46}" srcOrd="0" destOrd="0" presId="urn:microsoft.com/office/officeart/2005/8/layout/process5"/>
    <dgm:cxn modelId="{087D5F64-75C6-AD44-A1CE-BED1D08FC9E6}" type="presOf" srcId="{B5686944-CB21-9E4E-8204-41D1E1C8A3DF}" destId="{03FFF225-1DB0-1F49-85C5-D7A1DF9C84B3}" srcOrd="1" destOrd="0" presId="urn:microsoft.com/office/officeart/2005/8/layout/process5"/>
    <dgm:cxn modelId="{60913E22-9821-C049-9615-F9211D812C21}" type="presOf" srcId="{563A8090-F668-8349-A0F9-67C38EDDEA6C}" destId="{C20D2021-DFC3-0742-BE10-5B5E2E8BCD19}" srcOrd="0" destOrd="0" presId="urn:microsoft.com/office/officeart/2005/8/layout/process5"/>
    <dgm:cxn modelId="{7C6C8B4B-345C-8F40-A63A-690A2E41F3D1}" type="presOf" srcId="{46CE497E-1C08-C647-9AF2-6FD1D7530F1A}" destId="{FFB21507-EDB4-D64A-9B2F-CF7ED00E3963}" srcOrd="0" destOrd="0" presId="urn:microsoft.com/office/officeart/2005/8/layout/process5"/>
    <dgm:cxn modelId="{F33D211A-393F-B04E-B7C9-983CF7004050}" type="presOf" srcId="{DCA6E57E-AB5D-544C-BCD3-D8D0AC88CB77}" destId="{BCEF0401-05FD-334A-A16A-08823F9C66FC}" srcOrd="1" destOrd="0" presId="urn:microsoft.com/office/officeart/2005/8/layout/process5"/>
    <dgm:cxn modelId="{B6F6A030-8D97-5341-9F8C-78B6CA65F918}" type="presOf" srcId="{563A8090-F668-8349-A0F9-67C38EDDEA6C}" destId="{B7C3F02B-FE43-164F-AB1C-75283BE804B4}" srcOrd="1" destOrd="0" presId="urn:microsoft.com/office/officeart/2005/8/layout/process5"/>
    <dgm:cxn modelId="{B3DB0646-6D83-2E40-820D-D170F331B526}" type="presParOf" srcId="{FC9CBAE8-2859-344A-BC91-FAF77CD122F0}" destId="{E1E2AA1C-8320-464D-84BA-249A47D4FCE2}" srcOrd="0" destOrd="0" presId="urn:microsoft.com/office/officeart/2005/8/layout/process5"/>
    <dgm:cxn modelId="{EF8FB056-256B-214B-A304-09B51189DB43}" type="presParOf" srcId="{FC9CBAE8-2859-344A-BC91-FAF77CD122F0}" destId="{FFB21507-EDB4-D64A-9B2F-CF7ED00E3963}" srcOrd="1" destOrd="0" presId="urn:microsoft.com/office/officeart/2005/8/layout/process5"/>
    <dgm:cxn modelId="{21EAC3AE-0415-3E49-A2AE-B117342BDD17}" type="presParOf" srcId="{FFB21507-EDB4-D64A-9B2F-CF7ED00E3963}" destId="{380F20D2-AA8E-064F-93BE-49AA0C384563}" srcOrd="0" destOrd="0" presId="urn:microsoft.com/office/officeart/2005/8/layout/process5"/>
    <dgm:cxn modelId="{B6BE9E68-B206-2F47-A80D-9990E73C5645}" type="presParOf" srcId="{FC9CBAE8-2859-344A-BC91-FAF77CD122F0}" destId="{C259DC96-B335-3D4D-B4AE-9F147196CE46}" srcOrd="2" destOrd="0" presId="urn:microsoft.com/office/officeart/2005/8/layout/process5"/>
    <dgm:cxn modelId="{4884EDAE-35B8-3A44-A888-D71212B2DBD8}" type="presParOf" srcId="{FC9CBAE8-2859-344A-BC91-FAF77CD122F0}" destId="{C20D2021-DFC3-0742-BE10-5B5E2E8BCD19}" srcOrd="3" destOrd="0" presId="urn:microsoft.com/office/officeart/2005/8/layout/process5"/>
    <dgm:cxn modelId="{7F60ACC1-B456-4246-B695-F2DA210FAF2A}" type="presParOf" srcId="{C20D2021-DFC3-0742-BE10-5B5E2E8BCD19}" destId="{B7C3F02B-FE43-164F-AB1C-75283BE804B4}" srcOrd="0" destOrd="0" presId="urn:microsoft.com/office/officeart/2005/8/layout/process5"/>
    <dgm:cxn modelId="{EADF8621-138B-3449-B317-43959028B87F}" type="presParOf" srcId="{FC9CBAE8-2859-344A-BC91-FAF77CD122F0}" destId="{8075BCB4-5AA8-6247-AE6E-5195151D3E0B}" srcOrd="4" destOrd="0" presId="urn:microsoft.com/office/officeart/2005/8/layout/process5"/>
    <dgm:cxn modelId="{CC8A8FCC-658B-ED42-9151-EAD98CD3A35D}" type="presParOf" srcId="{FC9CBAE8-2859-344A-BC91-FAF77CD122F0}" destId="{8B1B5E1C-8E5B-C841-BA9B-AE00548F8B40}" srcOrd="5" destOrd="0" presId="urn:microsoft.com/office/officeart/2005/8/layout/process5"/>
    <dgm:cxn modelId="{985146B6-BE4E-8E44-8155-BC22D1EC9517}" type="presParOf" srcId="{8B1B5E1C-8E5B-C841-BA9B-AE00548F8B40}" destId="{03FFF225-1DB0-1F49-85C5-D7A1DF9C84B3}" srcOrd="0" destOrd="0" presId="urn:microsoft.com/office/officeart/2005/8/layout/process5"/>
    <dgm:cxn modelId="{86743168-A887-574A-9028-FE1CAB2D2775}" type="presParOf" srcId="{FC9CBAE8-2859-344A-BC91-FAF77CD122F0}" destId="{01442E46-7F38-AF43-9D26-5DEE1BDEC4D0}" srcOrd="6" destOrd="0" presId="urn:microsoft.com/office/officeart/2005/8/layout/process5"/>
    <dgm:cxn modelId="{7611C97C-B9C6-504A-9050-E135DF924F12}" type="presParOf" srcId="{FC9CBAE8-2859-344A-BC91-FAF77CD122F0}" destId="{69721DFF-8162-2B4A-8EE9-E1AAD453B7CD}" srcOrd="7" destOrd="0" presId="urn:microsoft.com/office/officeart/2005/8/layout/process5"/>
    <dgm:cxn modelId="{DCA33049-D5FC-AF4F-87B4-4D7070EDDB2F}" type="presParOf" srcId="{69721DFF-8162-2B4A-8EE9-E1AAD453B7CD}" destId="{5BB605F1-56D3-F744-8010-A76414531BE0}" srcOrd="0" destOrd="0" presId="urn:microsoft.com/office/officeart/2005/8/layout/process5"/>
    <dgm:cxn modelId="{6448E8E9-39DC-8340-8B8E-C6042055D807}" type="presParOf" srcId="{FC9CBAE8-2859-344A-BC91-FAF77CD122F0}" destId="{0510F42B-7031-C34A-91C4-3AF4826D7AA9}" srcOrd="8" destOrd="0" presId="urn:microsoft.com/office/officeart/2005/8/layout/process5"/>
    <dgm:cxn modelId="{18C3FE21-EA39-A242-9A48-6E6E9E918642}" type="presParOf" srcId="{FC9CBAE8-2859-344A-BC91-FAF77CD122F0}" destId="{DA975F1D-F3F5-3247-912E-5ACA6EC37EDB}" srcOrd="9" destOrd="0" presId="urn:microsoft.com/office/officeart/2005/8/layout/process5"/>
    <dgm:cxn modelId="{31B3BECD-6096-B849-AEA0-1D755D5B4DFE}" type="presParOf" srcId="{DA975F1D-F3F5-3247-912E-5ACA6EC37EDB}" destId="{163AF486-2C23-2547-A4BD-FA35FC1F8DC4}" srcOrd="0" destOrd="0" presId="urn:microsoft.com/office/officeart/2005/8/layout/process5"/>
    <dgm:cxn modelId="{1269037B-3B60-E84D-AB0F-3A4F56146927}" type="presParOf" srcId="{FC9CBAE8-2859-344A-BC91-FAF77CD122F0}" destId="{06D18822-9EDD-8C41-90E3-E525E1912B33}" srcOrd="10" destOrd="0" presId="urn:microsoft.com/office/officeart/2005/8/layout/process5"/>
    <dgm:cxn modelId="{DF8D53B7-199A-1B48-82D5-AC864ABDF074}" type="presParOf" srcId="{FC9CBAE8-2859-344A-BC91-FAF77CD122F0}" destId="{BC2025B2-B667-8F44-B926-49FA1EC2B5A4}" srcOrd="11" destOrd="0" presId="urn:microsoft.com/office/officeart/2005/8/layout/process5"/>
    <dgm:cxn modelId="{E47D5ABA-94F9-6E47-9F44-2835B056E7F9}" type="presParOf" srcId="{BC2025B2-B667-8F44-B926-49FA1EC2B5A4}" destId="{BCEF0401-05FD-334A-A16A-08823F9C66FC}" srcOrd="0" destOrd="0" presId="urn:microsoft.com/office/officeart/2005/8/layout/process5"/>
    <dgm:cxn modelId="{028E876D-92F1-F641-9662-FE837864419C}" type="presParOf" srcId="{FC9CBAE8-2859-344A-BC91-FAF77CD122F0}" destId="{72DB94B3-C1E9-074E-A6C8-4EC104B01B92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2AA1C-8320-464D-84BA-249A47D4FCE2}">
      <dsp:nvSpPr>
        <dsp:cNvPr id="0" name=""/>
        <dsp:cNvSpPr/>
      </dsp:nvSpPr>
      <dsp:spPr>
        <a:xfrm>
          <a:off x="4621" y="74186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Define the scope based on business understanding</a:t>
          </a:r>
          <a:endParaRPr lang="en-US" sz="1700" kern="1200" dirty="0"/>
        </a:p>
      </dsp:txBody>
      <dsp:txXfrm>
        <a:off x="40127" y="777374"/>
        <a:ext cx="1949441" cy="1141260"/>
      </dsp:txXfrm>
    </dsp:sp>
    <dsp:sp modelId="{FFB21507-EDB4-D64A-9B2F-CF7ED00E3963}">
      <dsp:nvSpPr>
        <dsp:cNvPr id="0" name=""/>
        <dsp:cNvSpPr/>
      </dsp:nvSpPr>
      <dsp:spPr>
        <a:xfrm>
          <a:off x="2202874" y="109746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02874" y="1197682"/>
        <a:ext cx="299835" cy="300644"/>
      </dsp:txXfrm>
    </dsp:sp>
    <dsp:sp modelId="{C259DC96-B335-3D4D-B4AE-9F147196CE46}">
      <dsp:nvSpPr>
        <dsp:cNvPr id="0" name=""/>
        <dsp:cNvSpPr/>
      </dsp:nvSpPr>
      <dsp:spPr>
        <a:xfrm>
          <a:off x="2833255" y="74186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Web scrapping</a:t>
          </a:r>
          <a:endParaRPr lang="en-US" sz="1700" kern="1200" dirty="0"/>
        </a:p>
      </dsp:txBody>
      <dsp:txXfrm>
        <a:off x="2868761" y="777374"/>
        <a:ext cx="1949441" cy="1141260"/>
      </dsp:txXfrm>
    </dsp:sp>
    <dsp:sp modelId="{C20D2021-DFC3-0742-BE10-5B5E2E8BCD19}">
      <dsp:nvSpPr>
        <dsp:cNvPr id="0" name=""/>
        <dsp:cNvSpPr/>
      </dsp:nvSpPr>
      <dsp:spPr>
        <a:xfrm>
          <a:off x="5031509" y="109746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31509" y="1197682"/>
        <a:ext cx="299835" cy="300644"/>
      </dsp:txXfrm>
    </dsp:sp>
    <dsp:sp modelId="{8075BCB4-5AA8-6247-AE6E-5195151D3E0B}">
      <dsp:nvSpPr>
        <dsp:cNvPr id="0" name=""/>
        <dsp:cNvSpPr/>
      </dsp:nvSpPr>
      <dsp:spPr>
        <a:xfrm>
          <a:off x="5661890" y="74186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Initial data processing and exploratory analysis </a:t>
          </a:r>
          <a:endParaRPr lang="en-US" sz="1700" kern="1200" dirty="0"/>
        </a:p>
      </dsp:txBody>
      <dsp:txXfrm>
        <a:off x="5697396" y="777374"/>
        <a:ext cx="1949441" cy="1141260"/>
      </dsp:txXfrm>
    </dsp:sp>
    <dsp:sp modelId="{8B1B5E1C-8E5B-C841-BA9B-AE00548F8B40}">
      <dsp:nvSpPr>
        <dsp:cNvPr id="0" name=""/>
        <dsp:cNvSpPr/>
      </dsp:nvSpPr>
      <dsp:spPr>
        <a:xfrm>
          <a:off x="7860144" y="109746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60144" y="1197682"/>
        <a:ext cx="299835" cy="300644"/>
      </dsp:txXfrm>
    </dsp:sp>
    <dsp:sp modelId="{01442E46-7F38-AF43-9D26-5DEE1BDEC4D0}">
      <dsp:nvSpPr>
        <dsp:cNvPr id="0" name=""/>
        <dsp:cNvSpPr/>
      </dsp:nvSpPr>
      <dsp:spPr>
        <a:xfrm>
          <a:off x="8490525" y="74186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Text cleaning and processing</a:t>
          </a:r>
          <a:endParaRPr lang="en-US" sz="1700" kern="1200" dirty="0"/>
        </a:p>
      </dsp:txBody>
      <dsp:txXfrm>
        <a:off x="8526031" y="777374"/>
        <a:ext cx="1949441" cy="1141260"/>
      </dsp:txXfrm>
    </dsp:sp>
    <dsp:sp modelId="{69721DFF-8162-2B4A-8EE9-E1AAD453B7CD}">
      <dsp:nvSpPr>
        <dsp:cNvPr id="0" name=""/>
        <dsp:cNvSpPr/>
      </dsp:nvSpPr>
      <dsp:spPr>
        <a:xfrm rot="5400000">
          <a:off x="9286584" y="2095572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9350431" y="2131940"/>
        <a:ext cx="300644" cy="299835"/>
      </dsp:txXfrm>
    </dsp:sp>
    <dsp:sp modelId="{0510F42B-7031-C34A-91C4-3AF4826D7AA9}">
      <dsp:nvSpPr>
        <dsp:cNvPr id="0" name=""/>
        <dsp:cNvSpPr/>
      </dsp:nvSpPr>
      <dsp:spPr>
        <a:xfrm>
          <a:off x="8490525" y="2762322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Build machine learning and deep learning models</a:t>
          </a:r>
          <a:endParaRPr lang="en-US" sz="1700" kern="1200" dirty="0"/>
        </a:p>
      </dsp:txBody>
      <dsp:txXfrm>
        <a:off x="8526031" y="2797828"/>
        <a:ext cx="1949441" cy="1141260"/>
      </dsp:txXfrm>
    </dsp:sp>
    <dsp:sp modelId="{DA975F1D-F3F5-3247-912E-5ACA6EC37EDB}">
      <dsp:nvSpPr>
        <dsp:cNvPr id="0" name=""/>
        <dsp:cNvSpPr/>
      </dsp:nvSpPr>
      <dsp:spPr>
        <a:xfrm rot="10800000">
          <a:off x="7884389" y="3117921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8012890" y="3218135"/>
        <a:ext cx="299835" cy="300644"/>
      </dsp:txXfrm>
    </dsp:sp>
    <dsp:sp modelId="{06D18822-9EDD-8C41-90E3-E525E1912B33}">
      <dsp:nvSpPr>
        <dsp:cNvPr id="0" name=""/>
        <dsp:cNvSpPr/>
      </dsp:nvSpPr>
      <dsp:spPr>
        <a:xfrm>
          <a:off x="5661890" y="2762322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Model tuning and evaluation</a:t>
          </a:r>
          <a:endParaRPr lang="en-US" sz="1700" kern="1200" dirty="0"/>
        </a:p>
      </dsp:txBody>
      <dsp:txXfrm>
        <a:off x="5697396" y="2797828"/>
        <a:ext cx="1949441" cy="1141260"/>
      </dsp:txXfrm>
    </dsp:sp>
    <dsp:sp modelId="{BC2025B2-B667-8F44-B926-49FA1EC2B5A4}">
      <dsp:nvSpPr>
        <dsp:cNvPr id="0" name=""/>
        <dsp:cNvSpPr/>
      </dsp:nvSpPr>
      <dsp:spPr>
        <a:xfrm rot="10800000">
          <a:off x="5055754" y="3117921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5184255" y="3218135"/>
        <a:ext cx="299835" cy="300644"/>
      </dsp:txXfrm>
    </dsp:sp>
    <dsp:sp modelId="{72DB94B3-C1E9-074E-A6C8-4EC104B01B92}">
      <dsp:nvSpPr>
        <dsp:cNvPr id="0" name=""/>
        <dsp:cNvSpPr/>
      </dsp:nvSpPr>
      <dsp:spPr>
        <a:xfrm>
          <a:off x="2833255" y="2762322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Deploy</a:t>
          </a:r>
          <a:endParaRPr lang="en-US" sz="1700" kern="1200" dirty="0"/>
        </a:p>
      </dsp:txBody>
      <dsp:txXfrm>
        <a:off x="2868761" y="279782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l Tarikh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>
                <a:latin typeface="Al Tarikh" charset="-78"/>
              </a:rPr>
              <a:t>6/26/20</a:t>
            </a:fld>
            <a:endParaRPr lang="en-US" dirty="0">
              <a:latin typeface="Al Tarikh" charset="-7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>
                <a:latin typeface="Al Tarikh" charset="-78"/>
              </a:rPr>
              <a:t>‹#›</a:t>
            </a:fld>
            <a:endParaRPr lang="en-US" dirty="0">
              <a:latin typeface="Al Tari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l Tarikh" charset="-7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l Tarikh" charset="-78"/>
              </a:defRPr>
            </a:lvl1pPr>
          </a:lstStyle>
          <a:p>
            <a:fld id="{2D9EC30E-1A71-4188-9BE7-E2A64929A436}" type="datetimeFigureOut">
              <a:rPr lang="en-US" smtClean="0"/>
              <a:pPr/>
              <a:t>6/26/20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l Tarikh" charset="-7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l Tarikh" charset="-78"/>
              </a:defRPr>
            </a:lvl1pPr>
          </a:lstStyle>
          <a:p>
            <a:fld id="{8530193B-564F-4854-8A52-728F3FB19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0" dirty="0" smtClean="0"/>
              <a:t>train-test</a:t>
            </a:r>
            <a:r>
              <a:rPr lang="en-US" sz="1050" baseline="0" dirty="0" smtClean="0"/>
              <a:t> split 0.1</a:t>
            </a:r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31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1 predicts 0-50K most</a:t>
            </a:r>
            <a:r>
              <a:rPr lang="en-US" baseline="0" dirty="0" smtClean="0"/>
              <a:t> accurately</a:t>
            </a:r>
            <a:r>
              <a:rPr lang="en-US" baseline="0" smtClean="0"/>
              <a:t>, followed by 90k-120k, 50-70k and 120k-150k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2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8EAB-ED5C-F545-B783-F4F90A93B168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064B-427F-9C4F-8BD1-16FEB4DEAA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FC5D-D852-8144-9E06-5E2711D9DE27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0795C-DB02-BF45-B173-45D39F346961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223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1535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52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6453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=""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2007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9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6500"/>
            <a:ext cx="10515600" cy="497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38AD-08E3-8443-A10E-D009D0A21DB0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=""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=""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D318-3C33-574D-856E-0B374A374EB4}" type="datetime1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09700"/>
            <a:ext cx="5181600" cy="4767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09700"/>
            <a:ext cx="5181600" cy="47672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9AB7-D4E8-CA41-B151-D1DD8B46F47C}" type="datetime1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D67-7C53-214D-ADF7-4A3DC672EF23}" type="datetime1">
              <a:rPr lang="en-US" smtClean="0"/>
              <a:t>6/26/20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=""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9CFC-98B1-DB40-A06D-A15F569EA827}" type="datetime1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B711-FA2F-7F43-A907-4566B3352E35}" type="datetime1">
              <a:rPr lang="en-US" smtClean="0"/>
              <a:t>6/26/20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9807-6787-E64C-8C0F-3709E4FC7504}" type="datetime1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974E-3795-7042-8B1B-0104CFEB2F9E}" type="datetime1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l Tarikh" charset="-78"/>
              </a:defRPr>
            </a:lvl1pPr>
          </a:lstStyle>
          <a:p>
            <a:fld id="{61B4D00A-AEBE-F848-89F7-1CA4D054AC0A}" type="datetime1">
              <a:rPr lang="en-US" smtClean="0"/>
              <a:t>6/26/20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l Tarikh" charset="-78"/>
              </a:defRPr>
            </a:lvl1pPr>
          </a:lstStyle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l Tarikh" charset="-78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9" name="Freeform: Shape 30">
            <a:extLst>
              <a:ext uri="{FF2B5EF4-FFF2-40B4-BE49-F238E27FC236}">
                <a16:creationId xmlns=""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982200" y="6358473"/>
            <a:ext cx="1053900" cy="245887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1200" b="0" i="0" spc="14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Bonnie Ma</a:t>
            </a:r>
            <a:endParaRPr lang="en-US" sz="12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3001" y="6375953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18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6" r:id="rId13"/>
    <p:sldLayoutId id="2147483757" r:id="rId14"/>
    <p:sldLayoutId id="2147483759" r:id="rId15"/>
    <p:sldLayoutId id="2147483762" r:id="rId16"/>
    <p:sldLayoutId id="2147483650" r:id="rId17"/>
    <p:sldLayoutId id="2147483652" r:id="rId18"/>
    <p:sldLayoutId id="2147483656" r:id="rId19"/>
    <p:sldLayoutId id="2147483657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3" r:id="rId26"/>
    <p:sldLayoutId id="2147483674" r:id="rId27"/>
    <p:sldLayoutId id="2147483655" r:id="rId28"/>
    <p:sldLayoutId id="2147483672" r:id="rId2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l Tarikh" charset="-7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l Tarikh" charset="-7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l Tarikh" charset="-7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 Tarikh" charset="-7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 Tarikh" charset="-7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-job-salary-predictor.herokuapp.com/" TargetMode="Externa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svg"/><Relationship Id="rId5" Type="http://schemas.openxmlformats.org/officeDocument/2006/relationships/image" Target="../media/image15.png"/><Relationship Id="rId10" Type="http://schemas.openxmlformats.org/officeDocument/2006/relationships/image" Target="../media/image15.svg"/><Relationship Id="rId8" Type="http://schemas.openxmlformats.org/officeDocument/2006/relationships/image" Target="../media/image13.svg"/><Relationship Id="rId9" Type="http://schemas.openxmlformats.org/officeDocument/2006/relationships/image" Target="../media/image16.png"/><Relationship Id="rId11" Type="http://schemas.openxmlformats.org/officeDocument/2006/relationships/hyperlink" Target="https://github.com/bonniema/salary-predictor" TargetMode="External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612" y="0"/>
            <a:ext cx="10077450" cy="6718300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400" b="0" dirty="0" smtClean="0">
                <a:latin typeface="Al Nile" charset="-78"/>
                <a:ea typeface="Al Nile" charset="-78"/>
                <a:cs typeface="Al Nile" charset="-78"/>
              </a:rPr>
              <a:t>Capstone Project: Job Salary Prediction</a:t>
            </a:r>
            <a:endParaRPr lang="en-US" sz="4400" b="0" dirty="0"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1044361"/>
          </a:xfrm>
        </p:spPr>
        <p:txBody>
          <a:bodyPr/>
          <a:lstStyle/>
          <a:p>
            <a:r>
              <a:rPr lang="en-US" sz="2400" dirty="0" smtClean="0"/>
              <a:t>Using Machine Learning and Deep Learning to predict job salary for data professionals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9982200" y="4203700"/>
            <a:ext cx="196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Bonnie Ma</a:t>
            </a:r>
          </a:p>
          <a:p>
            <a:r>
              <a:rPr lang="en-US" dirty="0" smtClean="0"/>
              <a:t>June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Cost of Living vs Median Salary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4654010"/>
              </p:ext>
            </p:extLst>
          </p:nvPr>
        </p:nvGraphicFramePr>
        <p:xfrm>
          <a:off x="733733" y="1474839"/>
          <a:ext cx="6984590" cy="4573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71387" y="1759974"/>
            <a:ext cx="3421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 average salary does not necessarily mean better quality life.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New York has the highest Cost of Living while just above average salary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San Jose and Raleigh-Durham have the lowest Cost of Living/Salary ratio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922" y="-114301"/>
            <a:ext cx="10288922" cy="6860139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3252268"/>
            <a:ext cx="5956300" cy="1944000"/>
          </a:xfrm>
        </p:spPr>
        <p:txBody>
          <a:bodyPr/>
          <a:lstStyle/>
          <a:p>
            <a:r>
              <a:rPr lang="en-US" dirty="0" smtClean="0"/>
              <a:t>The Modeling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We built 7 Models with different Word Vectorization and Classification Methods</a:t>
            </a:r>
            <a:endParaRPr lang="en-US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460174"/>
              </p:ext>
            </p:extLst>
          </p:nvPr>
        </p:nvGraphicFramePr>
        <p:xfrm>
          <a:off x="838199" y="1521294"/>
          <a:ext cx="9849787" cy="39255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90811"/>
                <a:gridCol w="1558976"/>
              </a:tblGrid>
              <a:tr h="3622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62217">
                <a:tc>
                  <a:txBody>
                    <a:bodyPr/>
                    <a:lstStyle/>
                    <a:p>
                      <a:r>
                        <a:rPr lang="en-US" dirty="0" smtClean="0"/>
                        <a:t>Model 1: Count </a:t>
                      </a:r>
                      <a:r>
                        <a:rPr lang="en-US" dirty="0" err="1" smtClean="0"/>
                        <a:t>Vectorizer</a:t>
                      </a:r>
                      <a:r>
                        <a:rPr lang="en-US" dirty="0" smtClean="0"/>
                        <a:t> + TF-IDF Transformation + SGD 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</a:t>
                      </a:r>
                      <a:endParaRPr lang="en-US" dirty="0"/>
                    </a:p>
                  </a:txBody>
                  <a:tcPr/>
                </a:tc>
              </a:tr>
              <a:tr h="607465">
                <a:tc>
                  <a:txBody>
                    <a:bodyPr/>
                    <a:lstStyle/>
                    <a:p>
                      <a:r>
                        <a:rPr lang="en-US" dirty="0" smtClean="0"/>
                        <a:t>Model 2: Word2Vec Embedding + Random</a:t>
                      </a:r>
                      <a:r>
                        <a:rPr lang="en-US" baseline="0" dirty="0" smtClean="0"/>
                        <a:t> Forest 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</a:tr>
              <a:tr h="607465">
                <a:tc>
                  <a:txBody>
                    <a:bodyPr/>
                    <a:lstStyle/>
                    <a:p>
                      <a:r>
                        <a:rPr lang="en-US" dirty="0" smtClean="0"/>
                        <a:t>Model 3: Pre-trained </a:t>
                      </a:r>
                      <a:r>
                        <a:rPr lang="en-US" dirty="0" err="1" smtClean="0"/>
                        <a:t>GloVe</a:t>
                      </a:r>
                      <a:r>
                        <a:rPr lang="en-US" dirty="0" smtClean="0"/>
                        <a:t> Embedding + Classification Models (Random Forest/SGD)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</a:tr>
              <a:tr h="362217">
                <a:tc>
                  <a:txBody>
                    <a:bodyPr/>
                    <a:lstStyle/>
                    <a:p>
                      <a:r>
                        <a:rPr lang="en-US" dirty="0" smtClean="0"/>
                        <a:t>Model 4: Word Embedding</a:t>
                      </a:r>
                      <a:r>
                        <a:rPr lang="en-US" baseline="0" dirty="0" smtClean="0"/>
                        <a:t> Layer</a:t>
                      </a:r>
                      <a:r>
                        <a:rPr lang="en-US" dirty="0" smtClean="0"/>
                        <a:t> + Simple Neural Network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0.515</a:t>
                      </a:r>
                      <a:endParaRPr lang="en-US" dirty="0"/>
                    </a:p>
                  </a:txBody>
                  <a:tcPr/>
                </a:tc>
              </a:tr>
              <a:tr h="362217">
                <a:tc>
                  <a:txBody>
                    <a:bodyPr/>
                    <a:lstStyle/>
                    <a:p>
                      <a:r>
                        <a:rPr lang="en-US" dirty="0" smtClean="0"/>
                        <a:t>Model 5: Pre-trained </a:t>
                      </a:r>
                      <a:r>
                        <a:rPr lang="en-US" dirty="0" err="1" smtClean="0"/>
                        <a:t>GloVe</a:t>
                      </a:r>
                      <a:r>
                        <a:rPr lang="en-US" dirty="0" smtClean="0"/>
                        <a:t> Embedding + Deep Neural Network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0.526</a:t>
                      </a:r>
                      <a:endParaRPr lang="en-US" dirty="0"/>
                    </a:p>
                  </a:txBody>
                  <a:tcPr/>
                </a:tc>
              </a:tr>
              <a:tr h="607465">
                <a:tc>
                  <a:txBody>
                    <a:bodyPr/>
                    <a:lstStyle/>
                    <a:p>
                      <a:r>
                        <a:rPr lang="en-US" dirty="0" smtClean="0"/>
                        <a:t>Model 6: Mixed Input Network Model with City, Rate Type, and Cost of Living Indexes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0.518</a:t>
                      </a:r>
                      <a:endParaRPr lang="en-US" dirty="0"/>
                    </a:p>
                  </a:txBody>
                  <a:tcPr/>
                </a:tc>
              </a:tr>
              <a:tr h="6338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Model 7: Job Title, City, Cost of Living Indexes + Classification Models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7" name="5-Point Star 6"/>
          <p:cNvSpPr/>
          <p:nvPr/>
        </p:nvSpPr>
        <p:spPr>
          <a:xfrm>
            <a:off x="10313232" y="1681821"/>
            <a:ext cx="374754" cy="509666"/>
          </a:xfrm>
          <a:prstGeom prst="star5">
            <a:avLst>
              <a:gd name="adj" fmla="val 16438"/>
              <a:gd name="hf" fmla="val 105146"/>
              <a:gd name="vf" fmla="val 110557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>
                <a:hlinkClick r:id="rId2"/>
              </a:rPr>
              <a:t>https://data-job-salary-predictor.herokuapp.com/</a:t>
            </a:r>
            <a:endParaRPr lang="en-US" sz="2000"/>
          </a:p>
          <a:p>
            <a:endParaRPr lang="en-US" sz="20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r="4132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38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=""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Bonnie Ma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58200" y="4368740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majie13000@gmail.com</a:t>
            </a:r>
            <a:endParaRPr lang="en-US" dirty="0"/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=""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pic>
        <p:nvPicPr>
          <p:cNvPr id="9" name="Graphic 8" descr="Envelope" title="Icon Presenter Email">
            <a:extLst>
              <a:ext uri="{FF2B5EF4-FFF2-40B4-BE49-F238E27FC236}">
                <a16:creationId xmlns=""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485495" y="4420172"/>
            <a:ext cx="218900" cy="218900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=""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459609" y="4865124"/>
            <a:ext cx="244786" cy="24478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8443458" y="4793110"/>
            <a:ext cx="2910342" cy="316800"/>
          </a:xfrm>
        </p:spPr>
        <p:txBody>
          <a:bodyPr>
            <a:normAutofit fontScale="32500" lnSpcReduction="20000"/>
          </a:bodyPr>
          <a:lstStyle/>
          <a:p>
            <a:r>
              <a:rPr lang="en-US" dirty="0">
                <a:hlinkClick r:id="rId11"/>
              </a:rPr>
              <a:t>https://github.com/bonniema/salary-predictor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939" y="136145"/>
            <a:ext cx="10515600" cy="6619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Mixed Input Neural Network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729409" y="917402"/>
            <a:ext cx="6125818" cy="5088834"/>
            <a:chOff x="2027583" y="1391478"/>
            <a:chExt cx="6125818" cy="5088834"/>
          </a:xfrm>
        </p:grpSpPr>
        <p:sp>
          <p:nvSpPr>
            <p:cNvPr id="6" name="Rounded Rectangle 5"/>
            <p:cNvSpPr/>
            <p:nvPr/>
          </p:nvSpPr>
          <p:spPr>
            <a:xfrm>
              <a:off x="2027583" y="1391478"/>
              <a:ext cx="2703443" cy="9342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Numerical/Categorical Variables</a:t>
              </a:r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557630" y="1391478"/>
              <a:ext cx="2595770" cy="9342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Text Data (Tokenized)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6" idx="2"/>
            </p:cNvCxnSpPr>
            <p:nvPr/>
          </p:nvCxnSpPr>
          <p:spPr>
            <a:xfrm flipH="1">
              <a:off x="3379304" y="2325757"/>
              <a:ext cx="1" cy="5764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6855514" y="2325756"/>
              <a:ext cx="1" cy="57646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2027583" y="2902225"/>
              <a:ext cx="2703443" cy="1033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Multi-layer Perceptron</a:t>
              </a:r>
            </a:p>
            <a:p>
              <a:pPr algn="ctr"/>
              <a:r>
                <a:rPr lang="en-US" dirty="0" smtClean="0"/>
                <a:t>(MLP)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557631" y="2902224"/>
              <a:ext cx="2595770" cy="1033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Convolutional Neural Network</a:t>
              </a:r>
              <a:endParaRPr lang="en-US" dirty="0"/>
            </a:p>
          </p:txBody>
        </p:sp>
        <p:cxnSp>
          <p:nvCxnSpPr>
            <p:cNvPr id="14" name="Elbow Connector 13"/>
            <p:cNvCxnSpPr>
              <a:stCxn id="11" idx="2"/>
            </p:cNvCxnSpPr>
            <p:nvPr/>
          </p:nvCxnSpPr>
          <p:spPr>
            <a:xfrm rot="5400000" flipH="1" flipV="1">
              <a:off x="5117408" y="2197791"/>
              <a:ext cx="1" cy="3476209"/>
            </a:xfrm>
            <a:prstGeom prst="bentConnector4">
              <a:avLst>
                <a:gd name="adj1" fmla="val -22860000000"/>
                <a:gd name="adj2" fmla="val 10089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48470" y="4174435"/>
              <a:ext cx="0" cy="357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4038600" y="4532243"/>
              <a:ext cx="2242930" cy="7354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Concatenate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5141847" y="5267739"/>
              <a:ext cx="0" cy="357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4038600" y="5625547"/>
              <a:ext cx="2242930" cy="4969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Dense Layer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5141847" y="6122504"/>
              <a:ext cx="0" cy="357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864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707FC24-6981-43D9-B525-C7832BA22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Confusion Matrix for Model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44297" y="6423025"/>
            <a:ext cx="5618954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641" y="527200"/>
            <a:ext cx="7450741" cy="539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52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=""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6900" y="3461069"/>
            <a:ext cx="5472000" cy="2428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This project aims to provide data science/data analytics professionals a clear view on what common skills they need to succeed in job search and what salary they can expect from a position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Al Tarikh" charset="-7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F94AA2BD-2E3F-4B1D-8127-5744B81153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BD02261-2DC8-4AA8-9E16-7751AE8924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D752CF2-2291-40B5-B462-C17B174C10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Project </a:t>
            </a:r>
            <a:r>
              <a:rPr lang="en-US" sz="2000" dirty="0" smtClean="0">
                <a:latin typeface="+mn-lt"/>
              </a:rPr>
              <a:t>Roadmap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The Job Market for Data Professionals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Modeling Approach and Deployment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1952" y="6356350"/>
            <a:ext cx="30175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Capstone Project</a:t>
            </a:r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r="2899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51A1E-902D-48AF-9020-955120F399B6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441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Roadmap (CRISP-DM)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581505"/>
              </p:ext>
            </p:extLst>
          </p:nvPr>
        </p:nvGraphicFramePr>
        <p:xfrm>
          <a:off x="838200" y="1460500"/>
          <a:ext cx="10515600" cy="47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71899" y="1301750"/>
            <a:ext cx="1914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10,000 + postings were scrapped from </a:t>
            </a:r>
            <a:r>
              <a:rPr lang="en-US" sz="1600" dirty="0" err="1" smtClean="0"/>
              <a:t>Indeed.com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339262" y="5525353"/>
            <a:ext cx="2014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7 models were built using </a:t>
            </a:r>
            <a:r>
              <a:rPr lang="en-US" sz="1600" smtClean="0"/>
              <a:t>different learning techniques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596062" y="5504716"/>
            <a:ext cx="2014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best model was selected based on test accuracy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721892" y="5504716"/>
            <a:ext cx="2014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 web application</a:t>
            </a:r>
            <a:endParaRPr lang="en-US" sz="1600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901952" y="6356350"/>
            <a:ext cx="30175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l Tarikh" charset="-7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  <a:defRPr/>
            </a:pP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Capstone Project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59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6500"/>
            <a:ext cx="2913771" cy="4970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Main dataset:</a:t>
            </a:r>
          </a:p>
          <a:p>
            <a:r>
              <a:rPr lang="en-US" sz="1600" dirty="0" smtClean="0"/>
              <a:t>Web scrapping 10,000+ data postings from Indeed.com</a:t>
            </a:r>
          </a:p>
          <a:p>
            <a:r>
              <a:rPr lang="en-US" sz="1600" dirty="0" smtClean="0"/>
              <a:t>Main features are extracted from job title + job description for text classification models</a:t>
            </a:r>
          </a:p>
          <a:p>
            <a:r>
              <a:rPr lang="en-US" sz="1600" dirty="0" smtClean="0"/>
              <a:t>Target variable is adjusted average yearly salary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r>
              <a:rPr lang="en-US" sz="1800" dirty="0" smtClean="0"/>
              <a:t>Other </a:t>
            </a:r>
            <a:r>
              <a:rPr lang="en-US" sz="1800" dirty="0"/>
              <a:t>dataset</a:t>
            </a:r>
            <a:r>
              <a:rPr lang="en-US" sz="1800" dirty="0" smtClean="0"/>
              <a:t>:</a:t>
            </a:r>
          </a:p>
          <a:p>
            <a:r>
              <a:rPr lang="en-US" sz="1800" dirty="0" smtClean="0"/>
              <a:t>Cost of Living Index, Purchasing Power Index by City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71" y="1206500"/>
            <a:ext cx="7967956" cy="481084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870544" y="1357875"/>
            <a:ext cx="678427" cy="226705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position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630325" y="1474838"/>
            <a:ext cx="226140" cy="1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814815" y="1494503"/>
            <a:ext cx="850927" cy="235974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company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96463" y="1642551"/>
            <a:ext cx="918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670537" y="1878525"/>
            <a:ext cx="730264" cy="200078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location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 flipV="1">
            <a:off x="4437287" y="1834844"/>
            <a:ext cx="1233250" cy="143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9" idx="1"/>
          </p:cNvCxnSpPr>
          <p:nvPr/>
        </p:nvCxnSpPr>
        <p:spPr>
          <a:xfrm flipH="1" flipV="1">
            <a:off x="4277032" y="2024691"/>
            <a:ext cx="932726" cy="215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209758" y="2139853"/>
            <a:ext cx="730264" cy="200078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salary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9982200" y="1642551"/>
            <a:ext cx="1039761" cy="38214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Job description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128324" y="2078602"/>
            <a:ext cx="4225476" cy="3938739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1901952" y="6356350"/>
            <a:ext cx="30175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l Tarikh" charset="-7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  <a:defRPr/>
            </a:pP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Capstone Project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8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2" descr="Woman on laptop smiling">
            <a:extLst>
              <a:ext uri="{FF2B5EF4-FFF2-40B4-BE49-F238E27FC236}">
                <a16:creationId xmlns="" xmlns:a16="http://schemas.microsoft.com/office/drawing/2014/main" id="{35E3CE9E-B03C-CB4B-A83A-D3265C7A05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" r="209"/>
          <a:stretch>
            <a:fillRect/>
          </a:stretch>
        </p:blipFill>
        <p:spPr>
          <a:xfrm>
            <a:off x="-279400" y="167561"/>
            <a:ext cx="10060838" cy="65539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5700" y="3246192"/>
            <a:ext cx="5956300" cy="1944000"/>
          </a:xfrm>
        </p:spPr>
        <p:txBody>
          <a:bodyPr/>
          <a:lstStyle/>
          <a:p>
            <a:r>
              <a:rPr lang="en-US" dirty="0" smtClean="0"/>
              <a:t>The Job Market for Data Professionals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34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0"/>
            <a:ext cx="6019800" cy="1325563"/>
          </a:xfrm>
        </p:spPr>
        <p:txBody>
          <a:bodyPr>
            <a:normAutofit/>
          </a:bodyPr>
          <a:lstStyle/>
          <a:p>
            <a:r>
              <a:rPr lang="en-US" smtClean="0"/>
              <a:t>Common Words in one JD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2798"/>
            <a:ext cx="5619750" cy="3092377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77825" y="0"/>
            <a:ext cx="36607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Common Titles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848350" y="1028701"/>
            <a:ext cx="0" cy="5072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1952" y="6356350"/>
            <a:ext cx="30175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Capstone Project</a:t>
            </a:r>
            <a:endParaRPr lang="en-US" kern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824036"/>
            <a:ext cx="5842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Salary Distribution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3" y="2458065"/>
            <a:ext cx="5302992" cy="3470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917" y="1284173"/>
            <a:ext cx="10038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Majority of the Full Time data related jobs have a adjusted yearly salary of 50K ~ 200K across different seniority levels and industries. We transformed them into 6 bins for better prediction. 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447071" y="3946781"/>
            <a:ext cx="648929" cy="39329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901952" y="6356350"/>
            <a:ext cx="30175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l Tarikh" charset="-7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  <a:defRPr/>
            </a:pP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Capstone Project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653" y="2540154"/>
            <a:ext cx="5349790" cy="35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9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4000"/>
            <a:ext cx="10515600" cy="6619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Common Titles in Each Salary Bin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8600" y="1035050"/>
            <a:ext cx="3343275" cy="4794250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We tokenized job titles and create </a:t>
            </a:r>
            <a:r>
              <a:rPr lang="en-US" sz="1800" dirty="0" err="1" smtClean="0"/>
              <a:t>uni</a:t>
            </a:r>
            <a:r>
              <a:rPr lang="en-US" sz="1800" dirty="0" smtClean="0"/>
              <a:t>-gram and bi-grams to reflect 20 most common words appeared in each salary range</a:t>
            </a:r>
          </a:p>
          <a:p>
            <a:r>
              <a:rPr lang="en-US" sz="1800" dirty="0" smtClean="0"/>
              <a:t>Sales, marketing appear more frequently in lower tier</a:t>
            </a:r>
          </a:p>
          <a:p>
            <a:r>
              <a:rPr lang="en-US" sz="1800" dirty="0" smtClean="0"/>
              <a:t>While data, engineer, business analyst, data scientist appear more frequently in middle tier</a:t>
            </a:r>
          </a:p>
          <a:p>
            <a:r>
              <a:rPr lang="en-US" sz="1800" dirty="0"/>
              <a:t>D</a:t>
            </a:r>
            <a:r>
              <a:rPr lang="en-US" sz="1800" dirty="0" smtClean="0"/>
              <a:t>irector, manager, along with business, data, analytics appear more frequently in higher tier</a:t>
            </a:r>
          </a:p>
          <a:p>
            <a:r>
              <a:rPr lang="en-US" sz="1800" dirty="0" smtClean="0"/>
              <a:t>It seems data engineers/ data scientists can have a relatively high starting salary, however, needs managerial experiences to grow salary to the next level</a:t>
            </a:r>
            <a:endParaRPr lang="en-US" sz="1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062894"/>
              </p:ext>
            </p:extLst>
          </p:nvPr>
        </p:nvGraphicFramePr>
        <p:xfrm>
          <a:off x="4038600" y="1035050"/>
          <a:ext cx="7962900" cy="532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3" imgW="7962900" imgH="5321300" progId="Excel.Sheet.12">
                  <p:embed/>
                </p:oleObj>
              </mc:Choice>
              <mc:Fallback>
                <p:oleObj name="Worksheet" r:id="rId3" imgW="7962900" imgH="5321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38600" y="1035050"/>
                        <a:ext cx="7962900" cy="532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ooter Placeholder 4"/>
          <p:cNvSpPr txBox="1">
            <a:spLocks/>
          </p:cNvSpPr>
          <p:nvPr/>
        </p:nvSpPr>
        <p:spPr>
          <a:xfrm>
            <a:off x="1901952" y="6356350"/>
            <a:ext cx="301752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l Tarikh" charset="-78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  <a:defRPr/>
            </a:pPr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t>Capstone Project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168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593</Words>
  <Application>Microsoft Macintosh PowerPoint</Application>
  <PresentationFormat>Widescreen</PresentationFormat>
  <Paragraphs>113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Al Nile</vt:lpstr>
      <vt:lpstr>Al Tarikh</vt:lpstr>
      <vt:lpstr>Calibri</vt:lpstr>
      <vt:lpstr>Calibri Light</vt:lpstr>
      <vt:lpstr>Times New Roman</vt:lpstr>
      <vt:lpstr>Arial</vt:lpstr>
      <vt:lpstr>Office Theme</vt:lpstr>
      <vt:lpstr>Worksheet</vt:lpstr>
      <vt:lpstr>Capstone Project: Job Salary Prediction</vt:lpstr>
      <vt:lpstr>Executive Summary</vt:lpstr>
      <vt:lpstr>Agenda</vt:lpstr>
      <vt:lpstr>Project Roadmap (CRISP-DM)</vt:lpstr>
      <vt:lpstr>Understand the data</vt:lpstr>
      <vt:lpstr>The Job Market for Data Professionals</vt:lpstr>
      <vt:lpstr>Common Words in one JD</vt:lpstr>
      <vt:lpstr>Salary Distribution</vt:lpstr>
      <vt:lpstr>Common Titles in Each Salary Bin</vt:lpstr>
      <vt:lpstr>Cost of Living vs Median Salary</vt:lpstr>
      <vt:lpstr>The Modeling Approach</vt:lpstr>
      <vt:lpstr>We built 7 Models with different Word Vectorization and Classification Methods</vt:lpstr>
      <vt:lpstr>Model Deployment</vt:lpstr>
      <vt:lpstr>Thank You</vt:lpstr>
      <vt:lpstr>Mixed Input Neural Network Model</vt:lpstr>
      <vt:lpstr>Confusion Matrix for Model 1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2020-06-14T23:45:16Z</dcterms:created>
  <dcterms:modified xsi:type="dcterms:W3CDTF">2020-06-26T20:48:25Z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